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8" r:id="rId3"/>
  </p:sldIdLst>
  <p:sldSz cx="10693400" cy="15122525"/>
  <p:notesSz cx="6858000" cy="9144000"/>
  <p:defaultTextStyle>
    <a:defPPr>
      <a:defRPr lang="el-GR"/>
    </a:defPPr>
    <a:lvl1pPr marL="0" algn="l" defTabSz="1474470" rtl="0" eaLnBrk="1" latinLnBrk="0" hangingPunct="1">
      <a:defRPr sz="2900" kern="1200">
        <a:solidFill>
          <a:schemeClr val="tx1"/>
        </a:solidFill>
        <a:latin typeface="+mn-lt"/>
        <a:ea typeface="+mn-ea"/>
        <a:cs typeface="+mn-cs"/>
      </a:defRPr>
    </a:lvl1pPr>
    <a:lvl2pPr marL="737235" algn="l" defTabSz="1474470" rtl="0" eaLnBrk="1" latinLnBrk="0" hangingPunct="1">
      <a:defRPr sz="2900" kern="1200">
        <a:solidFill>
          <a:schemeClr val="tx1"/>
        </a:solidFill>
        <a:latin typeface="+mn-lt"/>
        <a:ea typeface="+mn-ea"/>
        <a:cs typeface="+mn-cs"/>
      </a:defRPr>
    </a:lvl2pPr>
    <a:lvl3pPr marL="1474470" algn="l" defTabSz="1474470" rtl="0" eaLnBrk="1" latinLnBrk="0" hangingPunct="1">
      <a:defRPr sz="2900" kern="1200">
        <a:solidFill>
          <a:schemeClr val="tx1"/>
        </a:solidFill>
        <a:latin typeface="+mn-lt"/>
        <a:ea typeface="+mn-ea"/>
        <a:cs typeface="+mn-cs"/>
      </a:defRPr>
    </a:lvl3pPr>
    <a:lvl4pPr marL="2211705" algn="l" defTabSz="1474470" rtl="0" eaLnBrk="1" latinLnBrk="0" hangingPunct="1">
      <a:defRPr sz="2900" kern="1200">
        <a:solidFill>
          <a:schemeClr val="tx1"/>
        </a:solidFill>
        <a:latin typeface="+mn-lt"/>
        <a:ea typeface="+mn-ea"/>
        <a:cs typeface="+mn-cs"/>
      </a:defRPr>
    </a:lvl4pPr>
    <a:lvl5pPr marL="2948305" algn="l" defTabSz="1474470" rtl="0" eaLnBrk="1" latinLnBrk="0" hangingPunct="1">
      <a:defRPr sz="2900" kern="1200">
        <a:solidFill>
          <a:schemeClr val="tx1"/>
        </a:solidFill>
        <a:latin typeface="+mn-lt"/>
        <a:ea typeface="+mn-ea"/>
        <a:cs typeface="+mn-cs"/>
      </a:defRPr>
    </a:lvl5pPr>
    <a:lvl6pPr marL="3685540" algn="l" defTabSz="1474470" rtl="0" eaLnBrk="1" latinLnBrk="0" hangingPunct="1">
      <a:defRPr sz="2900" kern="1200">
        <a:solidFill>
          <a:schemeClr val="tx1"/>
        </a:solidFill>
        <a:latin typeface="+mn-lt"/>
        <a:ea typeface="+mn-ea"/>
        <a:cs typeface="+mn-cs"/>
      </a:defRPr>
    </a:lvl6pPr>
    <a:lvl7pPr marL="4422775" algn="l" defTabSz="1474470" rtl="0" eaLnBrk="1" latinLnBrk="0" hangingPunct="1">
      <a:defRPr sz="2900" kern="1200">
        <a:solidFill>
          <a:schemeClr val="tx1"/>
        </a:solidFill>
        <a:latin typeface="+mn-lt"/>
        <a:ea typeface="+mn-ea"/>
        <a:cs typeface="+mn-cs"/>
      </a:defRPr>
    </a:lvl7pPr>
    <a:lvl8pPr marL="5160010" algn="l" defTabSz="1474470" rtl="0" eaLnBrk="1" latinLnBrk="0" hangingPunct="1">
      <a:defRPr sz="2900" kern="1200">
        <a:solidFill>
          <a:schemeClr val="tx1"/>
        </a:solidFill>
        <a:latin typeface="+mn-lt"/>
        <a:ea typeface="+mn-ea"/>
        <a:cs typeface="+mn-cs"/>
      </a:defRPr>
    </a:lvl8pPr>
    <a:lvl9pPr marL="5897245" algn="l" defTabSz="1474470"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3" userDrawn="1">
          <p15:clr>
            <a:srgbClr val="A4A3A4"/>
          </p15:clr>
        </p15:guide>
        <p15:guide id="2" pos="336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33" d="100"/>
          <a:sy n="33" d="100"/>
        </p:scale>
        <p:origin x="1050" y="108"/>
      </p:cViewPr>
      <p:guideLst>
        <p:guide orient="horz" pos="4763"/>
        <p:guide pos="336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6" Type="http://schemas.openxmlformats.org/officeDocument/2006/relationships/tableStyles" Target="tableStyles.xml"/><Relationship Id="rId5" Type="http://schemas.openxmlformats.org/officeDocument/2006/relationships/viewProps" Target="viewProps.xml"/><Relationship Id="rId4" Type="http://schemas.openxmlformats.org/officeDocument/2006/relationships/presProps" Target="presProps.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hasCustomPrompt="1"/>
          </p:nvPr>
        </p:nvSpPr>
        <p:spPr>
          <a:xfrm>
            <a:off x="802006" y="4697787"/>
            <a:ext cx="9089390" cy="3241542"/>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hasCustomPrompt="1"/>
          </p:nvPr>
        </p:nvSpPr>
        <p:spPr>
          <a:xfrm>
            <a:off x="1604010" y="8569432"/>
            <a:ext cx="7485380" cy="3864645"/>
          </a:xfrm>
        </p:spPr>
        <p:txBody>
          <a:bodyPr/>
          <a:lstStyle>
            <a:lvl1pPr marL="0" indent="0" algn="ctr">
              <a:buNone/>
              <a:defRPr>
                <a:solidFill>
                  <a:schemeClr val="tx1">
                    <a:tint val="75000"/>
                  </a:schemeClr>
                </a:solidFill>
              </a:defRPr>
            </a:lvl1pPr>
            <a:lvl2pPr marL="737235" indent="0" algn="ctr">
              <a:buNone/>
              <a:defRPr>
                <a:solidFill>
                  <a:schemeClr val="tx1">
                    <a:tint val="75000"/>
                  </a:schemeClr>
                </a:solidFill>
              </a:defRPr>
            </a:lvl2pPr>
            <a:lvl3pPr marL="1474470" indent="0" algn="ctr">
              <a:buNone/>
              <a:defRPr>
                <a:solidFill>
                  <a:schemeClr val="tx1">
                    <a:tint val="75000"/>
                  </a:schemeClr>
                </a:solidFill>
              </a:defRPr>
            </a:lvl3pPr>
            <a:lvl4pPr marL="2211705" indent="0" algn="ctr">
              <a:buNone/>
              <a:defRPr>
                <a:solidFill>
                  <a:schemeClr val="tx1">
                    <a:tint val="75000"/>
                  </a:schemeClr>
                </a:solidFill>
              </a:defRPr>
            </a:lvl4pPr>
            <a:lvl5pPr marL="2948305" indent="0" algn="ctr">
              <a:buNone/>
              <a:defRPr>
                <a:solidFill>
                  <a:schemeClr val="tx1">
                    <a:tint val="75000"/>
                  </a:schemeClr>
                </a:solidFill>
              </a:defRPr>
            </a:lvl5pPr>
            <a:lvl6pPr marL="3685540" indent="0" algn="ctr">
              <a:buNone/>
              <a:defRPr>
                <a:solidFill>
                  <a:schemeClr val="tx1">
                    <a:tint val="75000"/>
                  </a:schemeClr>
                </a:solidFill>
              </a:defRPr>
            </a:lvl6pPr>
            <a:lvl7pPr marL="4422775" indent="0" algn="ctr">
              <a:buNone/>
              <a:defRPr>
                <a:solidFill>
                  <a:schemeClr val="tx1">
                    <a:tint val="75000"/>
                  </a:schemeClr>
                </a:solidFill>
              </a:defRPr>
            </a:lvl7pPr>
            <a:lvl8pPr marL="5160010" indent="0" algn="ctr">
              <a:buNone/>
              <a:defRPr>
                <a:solidFill>
                  <a:schemeClr val="tx1">
                    <a:tint val="75000"/>
                  </a:schemeClr>
                </a:solidFill>
              </a:defRPr>
            </a:lvl8pPr>
            <a:lvl9pPr marL="5897245"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1123018E-230E-479C-96EF-48C6CCCA17DE}" type="datetimeFigureOut">
              <a:rPr lang="el-GR" smtClean="0"/>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fld>
            <a:endParaRPr lang="el-GR"/>
          </a:p>
        </p:txBody>
      </p:sp>
    </p:spTree>
  </p:cSld>
  <p:clrMapOvr>
    <a:masterClrMapping/>
  </p:clrMapOvr>
  <p:transition spd="med"/>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hasCustomPrompt="1"/>
          </p:nvPr>
        </p:nvSpPr>
        <p:spPr/>
        <p:txBody>
          <a:bodyPr vert="eaVert"/>
          <a:lstStyle/>
          <a:p>
            <a:pPr lvl="0"/>
            <a:r>
              <a:rPr lang="el-GR" smtClean="0"/>
              <a:t>Kλικ για επεξεργασία των στυλ του υποδείγματος</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123018E-230E-479C-96EF-48C6CCCA17DE}" type="datetimeFigureOut">
              <a:rPr lang="el-GR" smtClean="0"/>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hasCustomPrompt="1"/>
          </p:nvPr>
        </p:nvSpPr>
        <p:spPr>
          <a:xfrm>
            <a:off x="8140723" y="1130693"/>
            <a:ext cx="2526686" cy="24084021"/>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hasCustomPrompt="1"/>
          </p:nvPr>
        </p:nvSpPr>
        <p:spPr>
          <a:xfrm>
            <a:off x="560663" y="1130693"/>
            <a:ext cx="7401839" cy="24084021"/>
          </a:xfrm>
        </p:spPr>
        <p:txBody>
          <a:bodyPr vert="eaVert"/>
          <a:lstStyle/>
          <a:p>
            <a:pPr lvl="0"/>
            <a:r>
              <a:rPr lang="el-GR" smtClean="0"/>
              <a:t>Kλικ για επεξεργασία των στυλ του υποδείγματος</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123018E-230E-479C-96EF-48C6CCCA17DE}" type="datetimeFigureOut">
              <a:rPr lang="el-GR" smtClean="0"/>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hasCustomPrompt="1"/>
          </p:nvPr>
        </p:nvSpPr>
        <p:spPr/>
        <p:txBody>
          <a:bodyPr/>
          <a:lstStyle/>
          <a:p>
            <a:pPr lvl="0"/>
            <a:r>
              <a:rPr lang="el-GR" smtClean="0"/>
              <a:t>Kλικ για επεξεργασία των στυλ του υποδείγματος</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123018E-230E-479C-96EF-48C6CCCA17DE}" type="datetimeFigureOut">
              <a:rPr lang="el-GR" smtClean="0"/>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844705" y="9717626"/>
            <a:ext cx="9089390" cy="3003501"/>
          </a:xfrm>
        </p:spPr>
        <p:txBody>
          <a:bodyPr anchor="t"/>
          <a:lstStyle>
            <a:lvl1pPr algn="l">
              <a:defRPr sz="6500" b="1" cap="all"/>
            </a:lvl1pPr>
          </a:lstStyle>
          <a:p>
            <a:r>
              <a:rPr lang="el-GR" smtClean="0"/>
              <a:t>Kλικ για επεξεργασία του τίτλου</a:t>
            </a:r>
            <a:endParaRPr lang="el-GR"/>
          </a:p>
        </p:txBody>
      </p:sp>
      <p:sp>
        <p:nvSpPr>
          <p:cNvPr id="3" name="2 - Θέση κειμένου"/>
          <p:cNvSpPr>
            <a:spLocks noGrp="1"/>
          </p:cNvSpPr>
          <p:nvPr>
            <p:ph type="body" idx="1" hasCustomPrompt="1"/>
          </p:nvPr>
        </p:nvSpPr>
        <p:spPr>
          <a:xfrm>
            <a:off x="844705" y="6409575"/>
            <a:ext cx="9089390" cy="3308051"/>
          </a:xfrm>
        </p:spPr>
        <p:txBody>
          <a:bodyPr anchor="b"/>
          <a:lstStyle>
            <a:lvl1pPr marL="0" indent="0">
              <a:buNone/>
              <a:defRPr sz="3200">
                <a:solidFill>
                  <a:schemeClr val="tx1">
                    <a:tint val="75000"/>
                  </a:schemeClr>
                </a:solidFill>
              </a:defRPr>
            </a:lvl1pPr>
            <a:lvl2pPr marL="737235" indent="0">
              <a:buNone/>
              <a:defRPr sz="2900">
                <a:solidFill>
                  <a:schemeClr val="tx1">
                    <a:tint val="75000"/>
                  </a:schemeClr>
                </a:solidFill>
              </a:defRPr>
            </a:lvl2pPr>
            <a:lvl3pPr marL="1474470" indent="0">
              <a:buNone/>
              <a:defRPr sz="2500">
                <a:solidFill>
                  <a:schemeClr val="tx1">
                    <a:tint val="75000"/>
                  </a:schemeClr>
                </a:solidFill>
              </a:defRPr>
            </a:lvl3pPr>
            <a:lvl4pPr marL="2211705" indent="0">
              <a:buNone/>
              <a:defRPr sz="2300">
                <a:solidFill>
                  <a:schemeClr val="tx1">
                    <a:tint val="75000"/>
                  </a:schemeClr>
                </a:solidFill>
              </a:defRPr>
            </a:lvl4pPr>
            <a:lvl5pPr marL="2948305" indent="0">
              <a:buNone/>
              <a:defRPr sz="2300">
                <a:solidFill>
                  <a:schemeClr val="tx1">
                    <a:tint val="75000"/>
                  </a:schemeClr>
                </a:solidFill>
              </a:defRPr>
            </a:lvl5pPr>
            <a:lvl6pPr marL="3685540" indent="0">
              <a:buNone/>
              <a:defRPr sz="2300">
                <a:solidFill>
                  <a:schemeClr val="tx1">
                    <a:tint val="75000"/>
                  </a:schemeClr>
                </a:solidFill>
              </a:defRPr>
            </a:lvl6pPr>
            <a:lvl7pPr marL="4422775" indent="0">
              <a:buNone/>
              <a:defRPr sz="2300">
                <a:solidFill>
                  <a:schemeClr val="tx1">
                    <a:tint val="75000"/>
                  </a:schemeClr>
                </a:solidFill>
              </a:defRPr>
            </a:lvl7pPr>
            <a:lvl8pPr marL="5160010" indent="0">
              <a:buNone/>
              <a:defRPr sz="2300">
                <a:solidFill>
                  <a:schemeClr val="tx1">
                    <a:tint val="75000"/>
                  </a:schemeClr>
                </a:solidFill>
              </a:defRPr>
            </a:lvl8pPr>
            <a:lvl9pPr marL="5897245" indent="0">
              <a:buNone/>
              <a:defRPr sz="2300">
                <a:solidFill>
                  <a:schemeClr val="tx1">
                    <a:tint val="75000"/>
                  </a:schemeClr>
                </a:solidFill>
              </a:defRPr>
            </a:lvl9pPr>
          </a:lstStyle>
          <a:p>
            <a:pPr lvl="0"/>
            <a:r>
              <a:rPr lang="el-GR" smtClean="0"/>
              <a:t>Kλικ για επεξεργασία των στυλ του υποδείγματος</a:t>
            </a:r>
            <a:endParaRPr lang="el-GR" smtClean="0"/>
          </a:p>
        </p:txBody>
      </p:sp>
      <p:sp>
        <p:nvSpPr>
          <p:cNvPr id="4" name="3 - Θέση ημερομηνίας"/>
          <p:cNvSpPr>
            <a:spLocks noGrp="1"/>
          </p:cNvSpPr>
          <p:nvPr>
            <p:ph type="dt" sz="half" idx="10"/>
          </p:nvPr>
        </p:nvSpPr>
        <p:spPr/>
        <p:txBody>
          <a:bodyPr/>
          <a:lstStyle/>
          <a:p>
            <a:fld id="{1123018E-230E-479C-96EF-48C6CCCA17DE}" type="datetimeFigureOut">
              <a:rPr lang="el-GR" smtClean="0"/>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hasCustomPrompt="1"/>
          </p:nvPr>
        </p:nvSpPr>
        <p:spPr>
          <a:xfrm>
            <a:off x="560662"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smtClean="0"/>
              <a:t>Kλικ για επεξεργασία των στυλ του υποδείγματος</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4" name="3 - Θέση περιεχομένου"/>
          <p:cNvSpPr>
            <a:spLocks noGrp="1"/>
          </p:cNvSpPr>
          <p:nvPr>
            <p:ph sz="half" idx="2" hasCustomPrompt="1"/>
          </p:nvPr>
        </p:nvSpPr>
        <p:spPr>
          <a:xfrm>
            <a:off x="5703147"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smtClean="0"/>
              <a:t>Kλικ για επεξεργασία των στυλ του υποδείγματος</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1123018E-230E-479C-96EF-48C6CCCA17DE}" type="datetimeFigureOut">
              <a:rPr lang="el-GR" smtClean="0"/>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534671" y="605605"/>
            <a:ext cx="9624060" cy="2520421"/>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hasCustomPrompt="1"/>
          </p:nvPr>
        </p:nvSpPr>
        <p:spPr>
          <a:xfrm>
            <a:off x="534672" y="3385066"/>
            <a:ext cx="4724775" cy="1410734"/>
          </a:xfrm>
        </p:spPr>
        <p:txBody>
          <a:bodyPr anchor="b"/>
          <a:lstStyle>
            <a:lvl1pPr marL="0" indent="0">
              <a:buNone/>
              <a:defRPr sz="3900" b="1"/>
            </a:lvl1pPr>
            <a:lvl2pPr marL="737235" indent="0">
              <a:buNone/>
              <a:defRPr sz="3200" b="1"/>
            </a:lvl2pPr>
            <a:lvl3pPr marL="1474470" indent="0">
              <a:buNone/>
              <a:defRPr sz="2900" b="1"/>
            </a:lvl3pPr>
            <a:lvl4pPr marL="2211705" indent="0">
              <a:buNone/>
              <a:defRPr sz="2500" b="1"/>
            </a:lvl4pPr>
            <a:lvl5pPr marL="2948305" indent="0">
              <a:buNone/>
              <a:defRPr sz="2500" b="1"/>
            </a:lvl5pPr>
            <a:lvl6pPr marL="3685540" indent="0">
              <a:buNone/>
              <a:defRPr sz="2500" b="1"/>
            </a:lvl6pPr>
            <a:lvl7pPr marL="4422775" indent="0">
              <a:buNone/>
              <a:defRPr sz="2500" b="1"/>
            </a:lvl7pPr>
            <a:lvl8pPr marL="5160010" indent="0">
              <a:buNone/>
              <a:defRPr sz="2500" b="1"/>
            </a:lvl8pPr>
            <a:lvl9pPr marL="5897245" indent="0">
              <a:buNone/>
              <a:defRPr sz="2500" b="1"/>
            </a:lvl9pPr>
          </a:lstStyle>
          <a:p>
            <a:pPr lvl="0"/>
            <a:r>
              <a:rPr lang="el-GR" smtClean="0"/>
              <a:t>Kλικ για επεξεργασία των στυλ του υποδείγματος</a:t>
            </a:r>
            <a:endParaRPr lang="el-GR" smtClean="0"/>
          </a:p>
        </p:txBody>
      </p:sp>
      <p:sp>
        <p:nvSpPr>
          <p:cNvPr id="4" name="3 - Θέση περιεχομένου"/>
          <p:cNvSpPr>
            <a:spLocks noGrp="1"/>
          </p:cNvSpPr>
          <p:nvPr>
            <p:ph sz="half" idx="2" hasCustomPrompt="1"/>
          </p:nvPr>
        </p:nvSpPr>
        <p:spPr>
          <a:xfrm>
            <a:off x="534672" y="4795800"/>
            <a:ext cx="4724775"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smtClean="0"/>
              <a:t>Kλικ για επεξεργασία των στυλ του υποδείγματος</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5" name="4 - Θέση κειμένου"/>
          <p:cNvSpPr>
            <a:spLocks noGrp="1"/>
          </p:cNvSpPr>
          <p:nvPr>
            <p:ph type="body" sz="quarter" idx="3" hasCustomPrompt="1"/>
          </p:nvPr>
        </p:nvSpPr>
        <p:spPr>
          <a:xfrm>
            <a:off x="5432100" y="3385066"/>
            <a:ext cx="4726632" cy="1410734"/>
          </a:xfrm>
        </p:spPr>
        <p:txBody>
          <a:bodyPr anchor="b"/>
          <a:lstStyle>
            <a:lvl1pPr marL="0" indent="0">
              <a:buNone/>
              <a:defRPr sz="3900" b="1"/>
            </a:lvl1pPr>
            <a:lvl2pPr marL="737235" indent="0">
              <a:buNone/>
              <a:defRPr sz="3200" b="1"/>
            </a:lvl2pPr>
            <a:lvl3pPr marL="1474470" indent="0">
              <a:buNone/>
              <a:defRPr sz="2900" b="1"/>
            </a:lvl3pPr>
            <a:lvl4pPr marL="2211705" indent="0">
              <a:buNone/>
              <a:defRPr sz="2500" b="1"/>
            </a:lvl4pPr>
            <a:lvl5pPr marL="2948305" indent="0">
              <a:buNone/>
              <a:defRPr sz="2500" b="1"/>
            </a:lvl5pPr>
            <a:lvl6pPr marL="3685540" indent="0">
              <a:buNone/>
              <a:defRPr sz="2500" b="1"/>
            </a:lvl6pPr>
            <a:lvl7pPr marL="4422775" indent="0">
              <a:buNone/>
              <a:defRPr sz="2500" b="1"/>
            </a:lvl7pPr>
            <a:lvl8pPr marL="5160010" indent="0">
              <a:buNone/>
              <a:defRPr sz="2500" b="1"/>
            </a:lvl8pPr>
            <a:lvl9pPr marL="5897245" indent="0">
              <a:buNone/>
              <a:defRPr sz="2500" b="1"/>
            </a:lvl9pPr>
          </a:lstStyle>
          <a:p>
            <a:pPr lvl="0"/>
            <a:r>
              <a:rPr lang="el-GR" smtClean="0"/>
              <a:t>Kλικ για επεξεργασία των στυλ του υποδείγματος</a:t>
            </a:r>
            <a:endParaRPr lang="el-GR" smtClean="0"/>
          </a:p>
        </p:txBody>
      </p:sp>
      <p:sp>
        <p:nvSpPr>
          <p:cNvPr id="6" name="5 - Θέση περιεχομένου"/>
          <p:cNvSpPr>
            <a:spLocks noGrp="1"/>
          </p:cNvSpPr>
          <p:nvPr>
            <p:ph sz="quarter" idx="4" hasCustomPrompt="1"/>
          </p:nvPr>
        </p:nvSpPr>
        <p:spPr>
          <a:xfrm>
            <a:off x="5432100" y="4795800"/>
            <a:ext cx="4726632"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smtClean="0"/>
              <a:t>Kλικ για επεξεργασία των στυλ του υποδείγματος</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1123018E-230E-479C-96EF-48C6CCCA17DE}" type="datetimeFigureOut">
              <a:rPr lang="el-GR" smtClean="0"/>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5D5A5A8-8373-49FE-AC13-E47C924AA95B}" type="slidenum">
              <a:rPr lang="el-GR" smtClean="0"/>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1123018E-230E-479C-96EF-48C6CCCA17DE}" type="datetimeFigureOut">
              <a:rPr lang="el-GR" smtClean="0"/>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5D5A5A8-8373-49FE-AC13-E47C924AA95B}" type="slidenum">
              <a:rPr lang="el-GR" smtClean="0"/>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123018E-230E-479C-96EF-48C6CCCA17DE}" type="datetimeFigureOut">
              <a:rPr lang="el-GR" smtClean="0"/>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5D5A5A8-8373-49FE-AC13-E47C924AA95B}" type="slidenum">
              <a:rPr lang="el-GR" smtClean="0"/>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534671" y="602100"/>
            <a:ext cx="3518056" cy="2562428"/>
          </a:xfrm>
        </p:spPr>
        <p:txBody>
          <a:bodyPr anchor="b"/>
          <a:lstStyle>
            <a:lvl1pPr algn="l">
              <a:defRPr sz="3200" b="1"/>
            </a:lvl1pPr>
          </a:lstStyle>
          <a:p>
            <a:r>
              <a:rPr lang="el-GR" smtClean="0"/>
              <a:t>Kλικ για επεξεργασία του τίτλου</a:t>
            </a:r>
            <a:endParaRPr lang="el-GR"/>
          </a:p>
        </p:txBody>
      </p:sp>
      <p:sp>
        <p:nvSpPr>
          <p:cNvPr id="3" name="2 - Θέση περιεχομένου"/>
          <p:cNvSpPr>
            <a:spLocks noGrp="1"/>
          </p:cNvSpPr>
          <p:nvPr>
            <p:ph idx="1" hasCustomPrompt="1"/>
          </p:nvPr>
        </p:nvSpPr>
        <p:spPr>
          <a:xfrm>
            <a:off x="4180821" y="602102"/>
            <a:ext cx="5977908" cy="12906656"/>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lang="el-GR" smtClean="0"/>
              <a:t>Kλικ για επεξεργασία των στυλ του υποδείγματος</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4" name="3 - Θέση κειμένου"/>
          <p:cNvSpPr>
            <a:spLocks noGrp="1"/>
          </p:cNvSpPr>
          <p:nvPr>
            <p:ph type="body" sz="half" idx="2" hasCustomPrompt="1"/>
          </p:nvPr>
        </p:nvSpPr>
        <p:spPr>
          <a:xfrm>
            <a:off x="534671" y="3164531"/>
            <a:ext cx="3518056" cy="10344228"/>
          </a:xfrm>
        </p:spPr>
        <p:txBody>
          <a:bodyPr/>
          <a:lstStyle>
            <a:lvl1pPr marL="0" indent="0">
              <a:buNone/>
              <a:defRPr sz="2300"/>
            </a:lvl1pPr>
            <a:lvl2pPr marL="737235" indent="0">
              <a:buNone/>
              <a:defRPr sz="2000"/>
            </a:lvl2pPr>
            <a:lvl3pPr marL="1474470" indent="0">
              <a:buNone/>
              <a:defRPr sz="1600"/>
            </a:lvl3pPr>
            <a:lvl4pPr marL="2211705" indent="0">
              <a:buNone/>
              <a:defRPr sz="1500"/>
            </a:lvl4pPr>
            <a:lvl5pPr marL="2948305" indent="0">
              <a:buNone/>
              <a:defRPr sz="1500"/>
            </a:lvl5pPr>
            <a:lvl6pPr marL="3685540" indent="0">
              <a:buNone/>
              <a:defRPr sz="1500"/>
            </a:lvl6pPr>
            <a:lvl7pPr marL="4422775" indent="0">
              <a:buNone/>
              <a:defRPr sz="1500"/>
            </a:lvl7pPr>
            <a:lvl8pPr marL="5160010" indent="0">
              <a:buNone/>
              <a:defRPr sz="1500"/>
            </a:lvl8pPr>
            <a:lvl9pPr marL="5897245" indent="0">
              <a:buNone/>
              <a:defRPr sz="1500"/>
            </a:lvl9pPr>
          </a:lstStyle>
          <a:p>
            <a:pPr lvl="0"/>
            <a:r>
              <a:rPr lang="el-GR" smtClean="0"/>
              <a:t>Kλικ για επεξεργασία των στυλ του υποδείγματος</a:t>
            </a:r>
            <a:endParaRPr lang="el-GR" smtClean="0"/>
          </a:p>
        </p:txBody>
      </p:sp>
      <p:sp>
        <p:nvSpPr>
          <p:cNvPr id="5" name="4 - Θέση ημερομηνίας"/>
          <p:cNvSpPr>
            <a:spLocks noGrp="1"/>
          </p:cNvSpPr>
          <p:nvPr>
            <p:ph type="dt" sz="half" idx="10"/>
          </p:nvPr>
        </p:nvSpPr>
        <p:spPr/>
        <p:txBody>
          <a:bodyPr/>
          <a:lstStyle/>
          <a:p>
            <a:fld id="{1123018E-230E-479C-96EF-48C6CCCA17DE}" type="datetimeFigureOut">
              <a:rPr lang="el-GR" smtClean="0"/>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2095982" y="10585768"/>
            <a:ext cx="6416040" cy="1249710"/>
          </a:xfrm>
        </p:spPr>
        <p:txBody>
          <a:bodyPr anchor="b"/>
          <a:lstStyle>
            <a:lvl1pPr algn="l">
              <a:defRPr sz="32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2095982" y="1351227"/>
            <a:ext cx="6416040" cy="9073515"/>
          </a:xfrm>
        </p:spPr>
        <p:txBody>
          <a:bodyPr/>
          <a:lstStyle>
            <a:lvl1pPr marL="0" indent="0">
              <a:buNone/>
              <a:defRPr sz="5200"/>
            </a:lvl1pPr>
            <a:lvl2pPr marL="737235" indent="0">
              <a:buNone/>
              <a:defRPr sz="4500"/>
            </a:lvl2pPr>
            <a:lvl3pPr marL="1474470" indent="0">
              <a:buNone/>
              <a:defRPr sz="3900"/>
            </a:lvl3pPr>
            <a:lvl4pPr marL="2211705" indent="0">
              <a:buNone/>
              <a:defRPr sz="3200"/>
            </a:lvl4pPr>
            <a:lvl5pPr marL="2948305" indent="0">
              <a:buNone/>
              <a:defRPr sz="3200"/>
            </a:lvl5pPr>
            <a:lvl6pPr marL="3685540" indent="0">
              <a:buNone/>
              <a:defRPr sz="3200"/>
            </a:lvl6pPr>
            <a:lvl7pPr marL="4422775" indent="0">
              <a:buNone/>
              <a:defRPr sz="3200"/>
            </a:lvl7pPr>
            <a:lvl8pPr marL="5160010" indent="0">
              <a:buNone/>
              <a:defRPr sz="3200"/>
            </a:lvl8pPr>
            <a:lvl9pPr marL="5897245" indent="0">
              <a:buNone/>
              <a:defRPr sz="3200"/>
            </a:lvl9pPr>
          </a:lstStyle>
          <a:p>
            <a:endParaRPr lang="el-GR"/>
          </a:p>
        </p:txBody>
      </p:sp>
      <p:sp>
        <p:nvSpPr>
          <p:cNvPr id="4" name="3 - Θέση κειμένου"/>
          <p:cNvSpPr>
            <a:spLocks noGrp="1"/>
          </p:cNvSpPr>
          <p:nvPr>
            <p:ph type="body" sz="half" idx="2" hasCustomPrompt="1"/>
          </p:nvPr>
        </p:nvSpPr>
        <p:spPr>
          <a:xfrm>
            <a:off x="2095982" y="11835480"/>
            <a:ext cx="6416040" cy="1774795"/>
          </a:xfrm>
        </p:spPr>
        <p:txBody>
          <a:bodyPr/>
          <a:lstStyle>
            <a:lvl1pPr marL="0" indent="0">
              <a:buNone/>
              <a:defRPr sz="2300"/>
            </a:lvl1pPr>
            <a:lvl2pPr marL="737235" indent="0">
              <a:buNone/>
              <a:defRPr sz="2000"/>
            </a:lvl2pPr>
            <a:lvl3pPr marL="1474470" indent="0">
              <a:buNone/>
              <a:defRPr sz="1600"/>
            </a:lvl3pPr>
            <a:lvl4pPr marL="2211705" indent="0">
              <a:buNone/>
              <a:defRPr sz="1500"/>
            </a:lvl4pPr>
            <a:lvl5pPr marL="2948305" indent="0">
              <a:buNone/>
              <a:defRPr sz="1500"/>
            </a:lvl5pPr>
            <a:lvl6pPr marL="3685540" indent="0">
              <a:buNone/>
              <a:defRPr sz="1500"/>
            </a:lvl6pPr>
            <a:lvl7pPr marL="4422775" indent="0">
              <a:buNone/>
              <a:defRPr sz="1500"/>
            </a:lvl7pPr>
            <a:lvl8pPr marL="5160010" indent="0">
              <a:buNone/>
              <a:defRPr sz="1500"/>
            </a:lvl8pPr>
            <a:lvl9pPr marL="5897245" indent="0">
              <a:buNone/>
              <a:defRPr sz="1500"/>
            </a:lvl9pPr>
          </a:lstStyle>
          <a:p>
            <a:pPr lvl="0"/>
            <a:r>
              <a:rPr lang="el-GR" smtClean="0"/>
              <a:t>Kλικ για επεξεργασία των στυλ του υποδείγματος</a:t>
            </a:r>
            <a:endParaRPr lang="el-GR" smtClean="0"/>
          </a:p>
        </p:txBody>
      </p:sp>
      <p:sp>
        <p:nvSpPr>
          <p:cNvPr id="5" name="4 - Θέση ημερομηνίας"/>
          <p:cNvSpPr>
            <a:spLocks noGrp="1"/>
          </p:cNvSpPr>
          <p:nvPr>
            <p:ph type="dt" sz="half" idx="10"/>
          </p:nvPr>
        </p:nvSpPr>
        <p:spPr/>
        <p:txBody>
          <a:bodyPr/>
          <a:lstStyle/>
          <a:p>
            <a:fld id="{1123018E-230E-479C-96EF-48C6CCCA17DE}" type="datetimeFigureOut">
              <a:rPr lang="el-GR" smtClean="0"/>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0" y="65088"/>
            <a:ext cx="10753725" cy="15060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 Θέση τίτλου"/>
          <p:cNvSpPr>
            <a:spLocks noGrp="1"/>
          </p:cNvSpPr>
          <p:nvPr>
            <p:ph type="title"/>
          </p:nvPr>
        </p:nvSpPr>
        <p:spPr>
          <a:xfrm>
            <a:off x="534671" y="605605"/>
            <a:ext cx="9624060" cy="2520421"/>
          </a:xfrm>
          <a:prstGeom prst="rect">
            <a:avLst/>
          </a:prstGeom>
        </p:spPr>
        <p:txBody>
          <a:bodyPr vert="horz" lIns="147427" tIns="73713" rIns="147427" bIns="73713"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534671" y="3528591"/>
            <a:ext cx="9624060" cy="9980167"/>
          </a:xfrm>
          <a:prstGeom prst="rect">
            <a:avLst/>
          </a:prstGeom>
        </p:spPr>
        <p:txBody>
          <a:bodyPr vert="horz" lIns="147427" tIns="73713" rIns="147427" bIns="73713" rtlCol="0">
            <a:normAutofit/>
          </a:bodyPr>
          <a:lstStyle/>
          <a:p>
            <a:pPr lvl="0"/>
            <a:r>
              <a:rPr lang="el-GR" smtClean="0"/>
              <a:t>Kλικ για επεξεργασία των στυλ του υποδείγματος</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4" name="3 - Θέση ημερομηνίας"/>
          <p:cNvSpPr>
            <a:spLocks noGrp="1"/>
          </p:cNvSpPr>
          <p:nvPr>
            <p:ph type="dt" sz="half" idx="2"/>
          </p:nvPr>
        </p:nvSpPr>
        <p:spPr>
          <a:xfrm>
            <a:off x="534671" y="14016343"/>
            <a:ext cx="2495127" cy="805135"/>
          </a:xfrm>
          <a:prstGeom prst="rect">
            <a:avLst/>
          </a:prstGeom>
        </p:spPr>
        <p:txBody>
          <a:bodyPr vert="horz" lIns="147427" tIns="73713" rIns="147427" bIns="73713" rtlCol="0" anchor="ctr"/>
          <a:lstStyle>
            <a:lvl1pPr algn="l">
              <a:defRPr sz="2000">
                <a:solidFill>
                  <a:schemeClr val="tx1">
                    <a:tint val="75000"/>
                  </a:schemeClr>
                </a:solidFill>
              </a:defRPr>
            </a:lvl1pPr>
          </a:lstStyle>
          <a:p>
            <a:fld id="{1123018E-230E-479C-96EF-48C6CCCA17DE}" type="datetimeFigureOut">
              <a:rPr lang="el-GR" smtClean="0"/>
            </a:fld>
            <a:endParaRPr lang="el-GR"/>
          </a:p>
        </p:txBody>
      </p:sp>
      <p:sp>
        <p:nvSpPr>
          <p:cNvPr id="5" name="4 - Θέση υποσέλιδου"/>
          <p:cNvSpPr>
            <a:spLocks noGrp="1"/>
          </p:cNvSpPr>
          <p:nvPr>
            <p:ph type="ftr" sz="quarter" idx="3"/>
          </p:nvPr>
        </p:nvSpPr>
        <p:spPr>
          <a:xfrm>
            <a:off x="3653580" y="14016343"/>
            <a:ext cx="3386244" cy="805135"/>
          </a:xfrm>
          <a:prstGeom prst="rect">
            <a:avLst/>
          </a:prstGeom>
        </p:spPr>
        <p:txBody>
          <a:bodyPr vert="horz" lIns="147427" tIns="73713" rIns="147427" bIns="73713" rtlCol="0" anchor="ctr"/>
          <a:lstStyle>
            <a:lvl1pPr algn="ctr">
              <a:defRPr sz="20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7663604" y="14016343"/>
            <a:ext cx="2495127" cy="805135"/>
          </a:xfrm>
          <a:prstGeom prst="rect">
            <a:avLst/>
          </a:prstGeom>
        </p:spPr>
        <p:txBody>
          <a:bodyPr vert="horz" lIns="147427" tIns="73713" rIns="147427" bIns="73713" rtlCol="0" anchor="ctr"/>
          <a:lstStyle>
            <a:lvl1pPr algn="r">
              <a:defRPr sz="2000">
                <a:solidFill>
                  <a:schemeClr val="tx1">
                    <a:tint val="75000"/>
                  </a:schemeClr>
                </a:solidFill>
              </a:defRPr>
            </a:lvl1pPr>
          </a:lstStyle>
          <a:p>
            <a:fld id="{55D5A5A8-8373-49FE-AC13-E47C924AA95B}" type="slidenum">
              <a:rPr lang="el-GR" smtClean="0"/>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1474470" rtl="0" eaLnBrk="1" latinLnBrk="0" hangingPunct="1">
        <a:spcBef>
          <a:spcPct val="0"/>
        </a:spcBef>
        <a:buNone/>
        <a:defRPr sz="7100" kern="1200">
          <a:solidFill>
            <a:schemeClr val="tx1"/>
          </a:solidFill>
          <a:latin typeface="+mj-lt"/>
          <a:ea typeface="+mj-ea"/>
          <a:cs typeface="+mj-cs"/>
        </a:defRPr>
      </a:lvl1pPr>
    </p:titleStyle>
    <p:bodyStyle>
      <a:lvl1pPr marL="553085" indent="-553085" algn="l" defTabSz="1474470" rtl="0" eaLnBrk="1" latinLnBrk="0" hangingPunct="1">
        <a:spcBef>
          <a:spcPct val="20000"/>
        </a:spcBef>
        <a:buFont typeface="Arial" panose="020B0604020202020204" pitchFamily="34" charset="0"/>
        <a:buChar char="•"/>
        <a:defRPr sz="5200" kern="1200">
          <a:solidFill>
            <a:schemeClr val="tx1"/>
          </a:solidFill>
          <a:latin typeface="+mn-lt"/>
          <a:ea typeface="+mn-ea"/>
          <a:cs typeface="+mn-cs"/>
        </a:defRPr>
      </a:lvl1pPr>
      <a:lvl2pPr marL="1197610" indent="-461010" algn="l" defTabSz="1474470"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2pPr>
      <a:lvl3pPr marL="1842770" indent="-368300" algn="l" defTabSz="1474470" rtl="0" eaLnBrk="1" latinLnBrk="0" hangingPunct="1">
        <a:spcBef>
          <a:spcPct val="20000"/>
        </a:spcBef>
        <a:buFont typeface="Arial" panose="020B0604020202020204" pitchFamily="34" charset="0"/>
        <a:buChar char="•"/>
        <a:defRPr sz="3900" kern="1200">
          <a:solidFill>
            <a:schemeClr val="tx1"/>
          </a:solidFill>
          <a:latin typeface="+mn-lt"/>
          <a:ea typeface="+mn-ea"/>
          <a:cs typeface="+mn-cs"/>
        </a:defRPr>
      </a:lvl3pPr>
      <a:lvl4pPr marL="2580005" indent="-368300" algn="l" defTabSz="14744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4pPr>
      <a:lvl5pPr marL="3317240" indent="-368300" algn="l" defTabSz="14744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5pPr>
      <a:lvl6pPr marL="4054475" indent="-368300" algn="l" defTabSz="14744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6pPr>
      <a:lvl7pPr marL="4791075" indent="-368300" algn="l" defTabSz="14744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7pPr>
      <a:lvl8pPr marL="5528310" indent="-368300" algn="l" defTabSz="14744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8pPr>
      <a:lvl9pPr marL="6265545" indent="-368300" algn="l" defTabSz="14744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9pPr>
    </p:bodyStyle>
    <p:otherStyle>
      <a:defPPr>
        <a:defRPr lang="el-GR"/>
      </a:defPPr>
      <a:lvl1pPr marL="0" algn="l" defTabSz="1474470" rtl="0" eaLnBrk="1" latinLnBrk="0" hangingPunct="1">
        <a:defRPr sz="2900" kern="1200">
          <a:solidFill>
            <a:schemeClr val="tx1"/>
          </a:solidFill>
          <a:latin typeface="+mn-lt"/>
          <a:ea typeface="+mn-ea"/>
          <a:cs typeface="+mn-cs"/>
        </a:defRPr>
      </a:lvl1pPr>
      <a:lvl2pPr marL="737235" algn="l" defTabSz="1474470" rtl="0" eaLnBrk="1" latinLnBrk="0" hangingPunct="1">
        <a:defRPr sz="2900" kern="1200">
          <a:solidFill>
            <a:schemeClr val="tx1"/>
          </a:solidFill>
          <a:latin typeface="+mn-lt"/>
          <a:ea typeface="+mn-ea"/>
          <a:cs typeface="+mn-cs"/>
        </a:defRPr>
      </a:lvl2pPr>
      <a:lvl3pPr marL="1474470" algn="l" defTabSz="1474470" rtl="0" eaLnBrk="1" latinLnBrk="0" hangingPunct="1">
        <a:defRPr sz="2900" kern="1200">
          <a:solidFill>
            <a:schemeClr val="tx1"/>
          </a:solidFill>
          <a:latin typeface="+mn-lt"/>
          <a:ea typeface="+mn-ea"/>
          <a:cs typeface="+mn-cs"/>
        </a:defRPr>
      </a:lvl3pPr>
      <a:lvl4pPr marL="2211705" algn="l" defTabSz="1474470" rtl="0" eaLnBrk="1" latinLnBrk="0" hangingPunct="1">
        <a:defRPr sz="2900" kern="1200">
          <a:solidFill>
            <a:schemeClr val="tx1"/>
          </a:solidFill>
          <a:latin typeface="+mn-lt"/>
          <a:ea typeface="+mn-ea"/>
          <a:cs typeface="+mn-cs"/>
        </a:defRPr>
      </a:lvl4pPr>
      <a:lvl5pPr marL="2948305" algn="l" defTabSz="1474470" rtl="0" eaLnBrk="1" latinLnBrk="0" hangingPunct="1">
        <a:defRPr sz="2900" kern="1200">
          <a:solidFill>
            <a:schemeClr val="tx1"/>
          </a:solidFill>
          <a:latin typeface="+mn-lt"/>
          <a:ea typeface="+mn-ea"/>
          <a:cs typeface="+mn-cs"/>
        </a:defRPr>
      </a:lvl5pPr>
      <a:lvl6pPr marL="3685540" algn="l" defTabSz="1474470" rtl="0" eaLnBrk="1" latinLnBrk="0" hangingPunct="1">
        <a:defRPr sz="2900" kern="1200">
          <a:solidFill>
            <a:schemeClr val="tx1"/>
          </a:solidFill>
          <a:latin typeface="+mn-lt"/>
          <a:ea typeface="+mn-ea"/>
          <a:cs typeface="+mn-cs"/>
        </a:defRPr>
      </a:lvl6pPr>
      <a:lvl7pPr marL="4422775" algn="l" defTabSz="1474470" rtl="0" eaLnBrk="1" latinLnBrk="0" hangingPunct="1">
        <a:defRPr sz="2900" kern="1200">
          <a:solidFill>
            <a:schemeClr val="tx1"/>
          </a:solidFill>
          <a:latin typeface="+mn-lt"/>
          <a:ea typeface="+mn-ea"/>
          <a:cs typeface="+mn-cs"/>
        </a:defRPr>
      </a:lvl7pPr>
      <a:lvl8pPr marL="5160010" algn="l" defTabSz="1474470" rtl="0" eaLnBrk="1" latinLnBrk="0" hangingPunct="1">
        <a:defRPr sz="2900" kern="1200">
          <a:solidFill>
            <a:schemeClr val="tx1"/>
          </a:solidFill>
          <a:latin typeface="+mn-lt"/>
          <a:ea typeface="+mn-ea"/>
          <a:cs typeface="+mn-cs"/>
        </a:defRPr>
      </a:lvl8pPr>
      <a:lvl9pPr marL="5897245" algn="l" defTabSz="1474470"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p:cNvSpPr txBox="1"/>
          <p:nvPr/>
        </p:nvSpPr>
        <p:spPr>
          <a:xfrm>
            <a:off x="820292" y="4695458"/>
            <a:ext cx="9145016" cy="1568450"/>
          </a:xfrm>
          <a:prstGeom prst="rect">
            <a:avLst/>
          </a:prstGeom>
          <a:noFill/>
        </p:spPr>
        <p:txBody>
          <a:bodyPr wrap="square" rtlCol="0">
            <a:spAutoFit/>
          </a:bodyPr>
          <a:lstStyle/>
          <a:p>
            <a:pPr algn="just"/>
            <a:r>
              <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rPr>
              <a:t>The enterprise EL. FARMAKAS - D. RAKOPOULOS - EM. PATERAKIS GP</a:t>
            </a:r>
            <a:r>
              <a:rPr lang="el-GR" altLang="en-US" sz="1200"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rPr>
              <a:t>based in Attica region, has joined the Action </a:t>
            </a:r>
            <a:r>
              <a:rPr lang="en-US" sz="12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“Competitiveness Toolbox” </a:t>
            </a:r>
            <a:r>
              <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rPr>
              <a:t>with </a:t>
            </a:r>
            <a:r>
              <a:rPr lang="en-US" sz="12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 total </a:t>
            </a:r>
            <a:r>
              <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rPr>
              <a:t>budget of  </a:t>
            </a:r>
            <a:r>
              <a:rPr lang="en-US" sz="12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400 </a:t>
            </a:r>
            <a:r>
              <a:rPr lang="en-US" sz="1200" b="1" dirty="0">
                <a:solidFill>
                  <a:srgbClr val="002060"/>
                </a:solidFill>
                <a:latin typeface="Verdana" panose="020B0604030504040204" pitchFamily="34" charset="0"/>
                <a:ea typeface="Verdana" panose="020B0604030504040204" pitchFamily="34" charset="0"/>
                <a:cs typeface="Verdana" panose="020B0604030504040204" pitchFamily="34" charset="0"/>
              </a:rPr>
              <a:t>million €</a:t>
            </a:r>
            <a:r>
              <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rPr>
              <a:t>. The Action aims at </a:t>
            </a:r>
            <a:r>
              <a:rPr lang="en-US" sz="12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supporting </a:t>
            </a:r>
            <a:r>
              <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rPr>
              <a:t>existing small and very small enterprises, in order to upgrade and improve their competitive position in domestic and international markets, by investing in the modernization of their production equipment and by adopting product certifications. </a:t>
            </a:r>
            <a:endPar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just"/>
            <a:endParaRPr lang="en-US" sz="1200"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just"/>
            <a:endParaRPr lang="el-GR" sz="1200"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just"/>
            <a:r>
              <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rPr>
              <a:t>The investment’s </a:t>
            </a:r>
            <a:r>
              <a:rPr lang="en-US" sz="12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total </a:t>
            </a:r>
            <a:r>
              <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rPr>
              <a:t>budget is 200.000€ out of which 119.600 €  is public expenditure. </a:t>
            </a:r>
            <a:r>
              <a:rPr lang="en-US" sz="12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The </a:t>
            </a:r>
            <a:r>
              <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rPr>
              <a:t>Action is co-financed by Greece and the European Union - European Regional Development Fund.</a:t>
            </a:r>
            <a:endPar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6" name="5 - TextBox"/>
          <p:cNvSpPr txBox="1"/>
          <p:nvPr/>
        </p:nvSpPr>
        <p:spPr>
          <a:xfrm>
            <a:off x="810196" y="6337126"/>
            <a:ext cx="9217024" cy="4707890"/>
          </a:xfrm>
          <a:prstGeom prst="rect">
            <a:avLst/>
          </a:prstGeom>
          <a:noFill/>
        </p:spPr>
        <p:txBody>
          <a:bodyPr wrap="square" rtlCol="0">
            <a:spAutoFit/>
          </a:bodyPr>
          <a:lstStyle/>
          <a:p>
            <a:pPr>
              <a:lnSpc>
                <a:spcPct val="150000"/>
              </a:lnSpc>
            </a:pPr>
            <a:r>
              <a:rPr lang="en-US" sz="1200" b="1" dirty="0">
                <a:solidFill>
                  <a:srgbClr val="002060"/>
                </a:solidFill>
                <a:latin typeface="Verdana" panose="020B0604030504040204" pitchFamily="34" charset="0"/>
                <a:ea typeface="Verdana" panose="020B0604030504040204" pitchFamily="34" charset="0"/>
                <a:cs typeface="Verdana" panose="020B0604030504040204" pitchFamily="34" charset="0"/>
              </a:rPr>
              <a:t>The approved </a:t>
            </a:r>
            <a:r>
              <a:rPr lang="en-US" sz="12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co-financed Business </a:t>
            </a:r>
            <a:r>
              <a:rPr lang="en-US" sz="1200" b="1" dirty="0">
                <a:solidFill>
                  <a:srgbClr val="002060"/>
                </a:solidFill>
                <a:latin typeface="Verdana" panose="020B0604030504040204" pitchFamily="34" charset="0"/>
                <a:ea typeface="Verdana" panose="020B0604030504040204" pitchFamily="34" charset="0"/>
                <a:cs typeface="Verdana" panose="020B0604030504040204" pitchFamily="34" charset="0"/>
              </a:rPr>
              <a:t>Plan includes investments on the following categories:</a:t>
            </a:r>
            <a:endParaRPr lang="en-US" sz="12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indent="-171450">
              <a:lnSpc>
                <a:spcPct val="150000"/>
              </a:lnSpc>
              <a:buFont typeface="Wingdings" panose="05000000000000000000" pitchFamily="2" charset="2"/>
              <a:buChar char="ü"/>
            </a:pPr>
            <a:r>
              <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rPr>
              <a:t>Machinery – Equipment </a:t>
            </a:r>
            <a:endPar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indent="-171450">
              <a:lnSpc>
                <a:spcPct val="150000"/>
              </a:lnSpc>
              <a:buFont typeface="Wingdings" panose="05000000000000000000" pitchFamily="2" charset="2"/>
              <a:buChar char="ü"/>
            </a:pPr>
            <a:r>
              <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rPr>
              <a:t>Wage cost for new personnel</a:t>
            </a:r>
            <a:endPar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endPar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lvl="0">
              <a:lnSpc>
                <a:spcPct val="150000"/>
              </a:lnSpc>
            </a:pPr>
            <a:r>
              <a:rPr lang="en-US" sz="1200" b="1" dirty="0">
                <a:solidFill>
                  <a:srgbClr val="002060"/>
                </a:solidFill>
                <a:latin typeface="Verdana" panose="020B0604030504040204" pitchFamily="34" charset="0"/>
                <a:ea typeface="Verdana" panose="020B0604030504040204" pitchFamily="34" charset="0"/>
                <a:cs typeface="Verdana" panose="020B0604030504040204" pitchFamily="34" charset="0"/>
              </a:rPr>
              <a:t>Through the participation in the Action, </a:t>
            </a:r>
            <a:r>
              <a:rPr lang="en-US" sz="12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the </a:t>
            </a:r>
            <a:r>
              <a:rPr lang="en-US" sz="1200" b="1" dirty="0">
                <a:solidFill>
                  <a:srgbClr val="002060"/>
                </a:solidFill>
                <a:latin typeface="Verdana" panose="020B0604030504040204" pitchFamily="34" charset="0"/>
                <a:ea typeface="Verdana" panose="020B0604030504040204" pitchFamily="34" charset="0"/>
                <a:cs typeface="Verdana" panose="020B0604030504040204" pitchFamily="34" charset="0"/>
              </a:rPr>
              <a:t>enterprise achieved:</a:t>
            </a:r>
            <a:endParaRPr lang="en-US" sz="12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lvl="0">
              <a:lnSpc>
                <a:spcPct val="150000"/>
              </a:lnSpc>
              <a:buFont typeface="Wingdings" panose="05000000000000000000" pitchFamily="2" charset="2"/>
              <a:buChar char="ü"/>
            </a:pPr>
            <a:r>
              <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n-US" sz="12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Competitiveness </a:t>
            </a:r>
            <a:r>
              <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rPr>
              <a:t>improvement </a:t>
            </a:r>
            <a:endPar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lvl="0">
              <a:lnSpc>
                <a:spcPct val="150000"/>
              </a:lnSpc>
              <a:buFont typeface="Wingdings" panose="05000000000000000000" pitchFamily="2" charset="2"/>
              <a:buChar char="ü"/>
            </a:pPr>
            <a:r>
              <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rPr>
              <a:t>   Increase of profitability  </a:t>
            </a:r>
            <a:endPar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lvl="0">
              <a:lnSpc>
                <a:spcPct val="150000"/>
              </a:lnSpc>
              <a:buFont typeface="Wingdings" panose="05000000000000000000" pitchFamily="2" charset="2"/>
              <a:buChar char="ü"/>
            </a:pPr>
            <a:r>
              <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n-US" sz="12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Reinforcement of an </a:t>
            </a:r>
            <a:r>
              <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rPr>
              <a:t>extrovert business profile </a:t>
            </a:r>
            <a:endPar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lvl="0">
              <a:lnSpc>
                <a:spcPct val="150000"/>
              </a:lnSpc>
              <a:buFont typeface="Wingdings" panose="05000000000000000000" pitchFamily="2" charset="2"/>
              <a:buChar char="ü"/>
            </a:pPr>
            <a:r>
              <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rPr>
              <a:t>   Market expenditure by adopting new products and services </a:t>
            </a:r>
            <a:endPar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lvl="0">
              <a:lnSpc>
                <a:spcPct val="150000"/>
              </a:lnSpc>
              <a:buFont typeface="Wingdings" panose="05000000000000000000" pitchFamily="2" charset="2"/>
              <a:buChar char="ü"/>
            </a:pPr>
            <a:r>
              <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n-US" sz="12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Creation of better </a:t>
            </a:r>
            <a:r>
              <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rPr>
              <a:t>quality products and services  </a:t>
            </a:r>
            <a:endPar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lvl="0">
              <a:lnSpc>
                <a:spcPct val="150000"/>
              </a:lnSpc>
              <a:buFont typeface="Wingdings" panose="05000000000000000000" pitchFamily="2" charset="2"/>
              <a:buChar char="ü"/>
            </a:pPr>
            <a:r>
              <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n-US" sz="12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Increase of </a:t>
            </a:r>
            <a:r>
              <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rPr>
              <a:t>productivity and improvement of operational procedures </a:t>
            </a:r>
            <a:endPar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lvl="0">
              <a:lnSpc>
                <a:spcPct val="150000"/>
              </a:lnSpc>
              <a:buFont typeface="Wingdings" panose="05000000000000000000" pitchFamily="2" charset="2"/>
              <a:buChar char="ü"/>
            </a:pPr>
            <a:r>
              <a:rPr lang="en-US" sz="12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Entrepreneurship Reinforcement </a:t>
            </a:r>
            <a:endPar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lvl="0">
              <a:lnSpc>
                <a:spcPct val="150000"/>
              </a:lnSpc>
              <a:buFont typeface="Wingdings" panose="05000000000000000000" pitchFamily="2" charset="2"/>
              <a:buChar char="ü"/>
            </a:pPr>
            <a:r>
              <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n-US" sz="12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Creation/ retention of jobs</a:t>
            </a:r>
            <a:endPar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lvl="0">
              <a:lnSpc>
                <a:spcPct val="150000"/>
              </a:lnSpc>
              <a:buFont typeface="Wingdings" panose="05000000000000000000" pitchFamily="2" charset="2"/>
              <a:buChar char="ü"/>
            </a:pPr>
            <a:r>
              <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rPr>
              <a:t>   Other …………………………………………………………</a:t>
            </a:r>
            <a:endPar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lvl="0">
              <a:lnSpc>
                <a:spcPct val="150000"/>
              </a:lnSpc>
              <a:buFont typeface="Wingdings" panose="05000000000000000000" pitchFamily="2" charset="2"/>
              <a:buChar char="ü"/>
            </a:pPr>
            <a:endPar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lvl="0">
              <a:lnSpc>
                <a:spcPct val="150000"/>
              </a:lnSpc>
            </a:pPr>
            <a:r>
              <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rPr>
              <a:t>The support of </a:t>
            </a:r>
            <a:r>
              <a:rPr lang="en-US" sz="1200" dirty="0" err="1">
                <a:solidFill>
                  <a:srgbClr val="002060"/>
                </a:solidFill>
                <a:latin typeface="Verdana" panose="020B0604030504040204" pitchFamily="34" charset="0"/>
                <a:ea typeface="Verdana" panose="020B0604030504040204" pitchFamily="34" charset="0"/>
                <a:cs typeface="Verdana" panose="020B0604030504040204" pitchFamily="34" charset="0"/>
              </a:rPr>
              <a:t>EPAnEK</a:t>
            </a:r>
            <a:r>
              <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rPr>
              <a:t> proved beneficial, not only for the enterprise but for the competitiveness of the national as well as the local economy. </a:t>
            </a:r>
            <a:endParaRPr lang="el-GR" sz="12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1369</Words>
  <Application>WPS Presentation</Application>
  <PresentationFormat>Προσαρμογή</PresentationFormat>
  <Paragraphs>22</Paragraphs>
  <Slides>1</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vt:i4>
      </vt:variant>
    </vt:vector>
  </HeadingPairs>
  <TitlesOfParts>
    <vt:vector size="9" baseType="lpstr">
      <vt:lpstr>Arial</vt:lpstr>
      <vt:lpstr>SimSun</vt:lpstr>
      <vt:lpstr>Wingdings</vt:lpstr>
      <vt:lpstr>Verdana</vt:lpstr>
      <vt:lpstr>Microsoft YaHei</vt:lpstr>
      <vt:lpstr>Arial Unicode MS</vt:lpstr>
      <vt:lpstr>Calibri</vt:lpstr>
      <vt:lpstr>Θέμα του Office</vt:lpstr>
      <vt:lpstr>PowerPoint 演示文稿</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Sotiris Katselos</dc:creator>
  <cp:lastModifiedBy>admin</cp:lastModifiedBy>
  <cp:revision>52</cp:revision>
  <dcterms:created xsi:type="dcterms:W3CDTF">2018-02-13T12:16:00Z</dcterms:created>
  <dcterms:modified xsi:type="dcterms:W3CDTF">2024-07-13T04:48:40Z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6FF196C1DB6A468FA9D78E6C9AC10EF7_12</vt:lpwstr>
  </property>
  <property fmtid="{D5CDD505-2E9C-101B-9397-08002B2CF9AE}" pid="3" name="KSOProductBuildVer">
    <vt:lpwstr>1033-12.2.0.17153</vt:lpwstr>
  </property>
</Properties>
</file>